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382" r:id="rId2"/>
    <p:sldId id="590" r:id="rId3"/>
    <p:sldId id="784" r:id="rId4"/>
    <p:sldId id="783" r:id="rId5"/>
    <p:sldId id="785" r:id="rId6"/>
    <p:sldId id="786" r:id="rId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D560B-492D-44FF-A544-ED8C88C2EBEB}" v="2" dt="2022-07-11T17:10:03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Angel MOVELLAN RATERO" userId="88079430-7f55-4183-92bc-f21754aed167" providerId="ADAL" clId="{D05D560B-492D-44FF-A544-ED8C88C2EBEB}"/>
    <pc:docChg chg="custSel modSld">
      <pc:chgData name="Miguel Angel MOVELLAN RATERO" userId="88079430-7f55-4183-92bc-f21754aed167" providerId="ADAL" clId="{D05D560B-492D-44FF-A544-ED8C88C2EBEB}" dt="2022-07-11T17:10:15.303" v="1593" actId="20577"/>
      <pc:docMkLst>
        <pc:docMk/>
      </pc:docMkLst>
      <pc:sldChg chg="modSp mod">
        <pc:chgData name="Miguel Angel MOVELLAN RATERO" userId="88079430-7f55-4183-92bc-f21754aed167" providerId="ADAL" clId="{D05D560B-492D-44FF-A544-ED8C88C2EBEB}" dt="2022-07-07T18:30:22.678" v="1115" actId="115"/>
        <pc:sldMkLst>
          <pc:docMk/>
          <pc:sldMk cId="0" sldId="590"/>
        </pc:sldMkLst>
        <pc:spChg chg="mod">
          <ac:chgData name="Miguel Angel MOVELLAN RATERO" userId="88079430-7f55-4183-92bc-f21754aed167" providerId="ADAL" clId="{D05D560B-492D-44FF-A544-ED8C88C2EBEB}" dt="2022-07-07T18:30:22.678" v="1115" actId="115"/>
          <ac:spMkLst>
            <pc:docMk/>
            <pc:sldMk cId="0" sldId="590"/>
            <ac:spMk id="8195" creationId="{6E576CCC-71BD-DFB4-388B-1607716A8CD7}"/>
          </ac:spMkLst>
        </pc:spChg>
      </pc:sldChg>
      <pc:sldChg chg="modSp mod">
        <pc:chgData name="Miguel Angel MOVELLAN RATERO" userId="88079430-7f55-4183-92bc-f21754aed167" providerId="ADAL" clId="{D05D560B-492D-44FF-A544-ED8C88C2EBEB}" dt="2022-07-11T17:10:15.303" v="1593" actId="20577"/>
        <pc:sldMkLst>
          <pc:docMk/>
          <pc:sldMk cId="0" sldId="785"/>
        </pc:sldMkLst>
        <pc:spChg chg="mod">
          <ac:chgData name="Miguel Angel MOVELLAN RATERO" userId="88079430-7f55-4183-92bc-f21754aed167" providerId="ADAL" clId="{D05D560B-492D-44FF-A544-ED8C88C2EBEB}" dt="2022-07-11T17:10:15.303" v="1593" actId="20577"/>
          <ac:spMkLst>
            <pc:docMk/>
            <pc:sldMk cId="0" sldId="785"/>
            <ac:spMk id="8195" creationId="{D5ADB302-98AE-CFBC-5BD2-91B7757C2637}"/>
          </ac:spMkLst>
        </pc:spChg>
      </pc:sldChg>
      <pc:sldChg chg="modSp mod">
        <pc:chgData name="Miguel Angel MOVELLAN RATERO" userId="88079430-7f55-4183-92bc-f21754aed167" providerId="ADAL" clId="{D05D560B-492D-44FF-A544-ED8C88C2EBEB}" dt="2022-07-08T10:53:58.003" v="1300" actId="20577"/>
        <pc:sldMkLst>
          <pc:docMk/>
          <pc:sldMk cId="3857590667" sldId="786"/>
        </pc:sldMkLst>
        <pc:spChg chg="mod">
          <ac:chgData name="Miguel Angel MOVELLAN RATERO" userId="88079430-7f55-4183-92bc-f21754aed167" providerId="ADAL" clId="{D05D560B-492D-44FF-A544-ED8C88C2EBEB}" dt="2022-07-08T10:53:58.003" v="1300" actId="20577"/>
          <ac:spMkLst>
            <pc:docMk/>
            <pc:sldMk cId="3857590667" sldId="786"/>
            <ac:spMk id="8195" creationId="{D5ADB302-98AE-CFBC-5BD2-91B7757C26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188EB96E-C3FD-C500-0E03-1C2C48D3F9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8A2E211-448E-5278-84EF-C6682B9A00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4F9B91F-242F-0E88-DE50-BB523AA493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9AC6EEEF-7DD9-B28A-8A87-7F2FEAF66C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AA321169-D031-7EFE-43D9-C048604522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7047" name="Rectangle 7">
            <a:extLst>
              <a:ext uri="{FF2B5EF4-FFF2-40B4-BE49-F238E27FC236}">
                <a16:creationId xmlns:a16="http://schemas.microsoft.com/office/drawing/2014/main" id="{BD25A8BA-13AD-7D82-7D42-F26D35A8B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A63FAE-6474-4C63-B26E-BC0EAA41489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F87E10A-7B83-19CC-1785-A5751EB07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B23FBB-F886-43CB-9A14-15EB373AA6EF}" type="slidenum">
              <a:rPr lang="es-ES" altLang="es-ES" smtClean="0"/>
              <a:pPr>
                <a:spcBef>
                  <a:spcPct val="0"/>
                </a:spcBef>
              </a:pPr>
              <a:t>1</a:t>
            </a:fld>
            <a:endParaRPr lang="es-ES" altLang="es-E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54011D2-63B7-7DB4-EB9A-ADBB4FD7B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3A97E64-763D-13D1-1B17-08A2CD96B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E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FBA73CE-8964-6C6B-B537-2542B6ABE44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C5AEA4DC-7E8D-A1F9-AA5F-7C38CBEB41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s-ES" altLang="es-ES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8EB4B67A-8B8E-6681-A3CA-9B2BC71BBC5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 sz="2400">
                <a:latin typeface="Times New Roman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C2674348-563F-6FE8-4574-7BDBB2BD43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B2FFDAAB-A53C-51E8-3385-67CD608EE9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C62D650E-F155-554D-BAC5-1F53D7A5719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15065CA4-3D6F-E8D0-3FED-133F59DE86C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D1DC9247-8B68-8E0D-8084-B8E289441C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BC627479-442C-F37A-03A8-FBDB5C74134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34D3BC1-B639-70EA-136B-4787CB8D416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ABBD3EA9-7E4E-5E7E-D781-98727C3BFFE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F064F86B-4F93-EF17-66CC-B1028C00F27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B67543B8-B101-EB5D-208B-36DB8E710B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236C4193-4753-F54F-79CC-759E32A662D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s-ES" altLang="es-E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850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50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6912BF1F-9318-6CD4-40D1-75EF777160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EA5F32A5-3067-DCBD-0093-80E80F80B0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3C08C3A6-8395-83DB-54E8-0FEAEBD4E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8577-3E44-4432-A39D-F1DD79E1946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086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BA38514-A6E0-5184-2DEB-58ECD9E041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D65094A-D64C-78E2-39B6-476E332469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A2B2E-AFCF-4B8C-8C61-3DA3AD1DB86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0EADF53-CF54-8855-86ED-7F417B501EB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94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A7EB8D9-DB38-A4CC-D3E8-F995BFCACB6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B94B57-61E8-83F0-7B59-36ED7630BB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BC8BA-879A-4195-9735-42C83E85D9C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0BA3903-0672-91E0-832E-81580F29644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041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E6559F-0C09-9217-4BE6-F2D9FA52C6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C3FC42-1F46-EBE9-87AC-0FD7B0BFFA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6C0E-A43E-4C04-A11B-115BCB06740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863A580-642E-D050-F673-87A56F07685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23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F2024F-D820-06CA-9B59-C0A9CBA5F8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45AE91-1E5F-7426-0A1D-C8D7550CD9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52A95-D9C8-49F1-9A43-ADF9999DF5E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ED8AA15-AD2D-04B0-E02B-39D45C4FBE4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87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C490EB-0008-215F-B556-3C4BB3393E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ABB93B0-002D-E626-E576-830F6AE011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A6BB6-3E7E-48A4-BFDB-49266A35D85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11A5AE5-3B15-5CF0-2693-C4E37B3662E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89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E7D3B87-58B2-3366-3099-ED5911FF2C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7C6AD43-1E62-08AE-FA5C-8AC84A93061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66D42-A5E9-421A-B702-EA3071C1B00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6AD740A-EBE0-59CA-E9CD-FAA6A71A366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4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7F7AF0-1B8F-6E7B-DD3F-FF6F25122A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93DC0C-A1C8-3531-680C-0D06585B04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69310-DB6F-4CB7-9028-30BD74DFEE3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BF2858C6-2037-302D-840E-0B36C298C06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29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46948D0-9936-6C3D-625A-08D38B713FA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2B657EF-2185-9BF8-2176-D769E67276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C561-F3DD-4CF2-9E94-6A42A8DF4CF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D73912AB-03B5-2770-514F-80653A7204F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33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450453-74DE-12D1-9C0D-5F1FD073CF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931669-77D9-B2DC-E8AA-03929EB275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714C3-B08C-45BB-B9CC-D540CB9FDEE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A45DC5D-CDE7-50A3-54C0-CD3AB500FF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17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E6FA51A-B559-FB60-35BB-C4C4CD3995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C87FA04-0995-67E0-2552-425154A297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6B8C3-FD1B-45D9-8361-F48F7ADB514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372D0D5D-4A57-34EA-7FB6-64030CC9D42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77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0C0E1ACB-243A-CF9A-CCB4-AF0FFD8C0A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FB35626-FED8-A028-FB6D-1593F14A8F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2F304F0-98A3-4195-B9E0-ACB34E2C774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984FA367-38B3-EF30-324B-B7822D368BD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6A702439-B8ED-EECF-43AA-F70776857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s-ES" altLang="es-ES" sz="2400">
                <a:latin typeface="Times New Roman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46C6C533-F094-759D-3D75-C799D2CF5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 sz="2400">
                <a:latin typeface="Times New Roman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4203341F-0D5D-BBE7-3C7B-A1738A156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6491C02-6E24-835B-4258-23FA207B9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F7DD2FE8-FF05-F061-1B5D-162527E08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51C6C2CD-3C42-9EE9-6245-8924C7059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550AD67D-5546-CB5E-052E-0F2A68EFE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 sz="2400">
                <a:latin typeface="Times New Roman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93F73E15-0FA1-856A-4691-605FCC4A5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07BC185C-D5A9-3449-D768-4AA6EFE60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s-ES" altLang="es-E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670C083-C803-0E2D-341F-2CDB86787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84677994-6F63-0B39-2182-9E5C1ED7A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83984" name="Rectangle 16">
            <a:extLst>
              <a:ext uri="{FF2B5EF4-FFF2-40B4-BE49-F238E27FC236}">
                <a16:creationId xmlns:a16="http://schemas.microsoft.com/office/drawing/2014/main" id="{144B36AE-BF4E-06C6-B3E4-164A283D29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20" r:id="rId2"/>
    <p:sldLayoutId id="2147484621" r:id="rId3"/>
    <p:sldLayoutId id="2147484622" r:id="rId4"/>
    <p:sldLayoutId id="2147484623" r:id="rId5"/>
    <p:sldLayoutId id="2147484624" r:id="rId6"/>
    <p:sldLayoutId id="2147484625" r:id="rId7"/>
    <p:sldLayoutId id="2147484626" r:id="rId8"/>
    <p:sldLayoutId id="2147484627" r:id="rId9"/>
    <p:sldLayoutId id="2147484628" r:id="rId10"/>
    <p:sldLayoutId id="21474846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3C8F93E-7530-E4B0-B9D1-04885AEBA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96975"/>
            <a:ext cx="7772400" cy="4895850"/>
          </a:xfrm>
        </p:spPr>
        <p:txBody>
          <a:bodyPr/>
          <a:lstStyle/>
          <a:p>
            <a:pPr algn="r" eaLnBrk="1" hangingPunct="1">
              <a:defRPr/>
            </a:pP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br>
              <a:rPr lang="es-ES_tradnl" altLang="es-ES" sz="3200" b="1" i="1" dirty="0"/>
            </a:br>
            <a:r>
              <a:rPr lang="es-ES" altLang="es-ES" sz="3200" b="1" i="1" dirty="0">
                <a:solidFill>
                  <a:schemeClr val="accent5">
                    <a:lumMod val="25000"/>
                  </a:schemeClr>
                </a:solidFill>
              </a:rPr>
              <a:t>Proyecto para el intercambio de información comercial normalizada con los puntos de venta de publicaciones periódicas </a:t>
            </a:r>
            <a:br>
              <a:rPr lang="es-ES" altLang="es-ES" sz="28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</a:br>
            <a: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  <a:t>12 de Julio de 2022</a:t>
            </a:r>
            <a:b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32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24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2400" b="1" i="1" dirty="0">
                <a:solidFill>
                  <a:schemeClr val="accent5">
                    <a:lumMod val="25000"/>
                  </a:schemeClr>
                </a:solidFill>
              </a:rPr>
            </a:br>
            <a:br>
              <a:rPr lang="es-ES_tradnl" altLang="es-ES" sz="2500" dirty="0">
                <a:solidFill>
                  <a:schemeClr val="bg2"/>
                </a:solidFill>
              </a:rPr>
            </a:br>
            <a:br>
              <a:rPr lang="es-ES_tradnl" altLang="es-ES" sz="2500" dirty="0"/>
            </a:br>
            <a:br>
              <a:rPr lang="es-ES_tradnl" altLang="es-ES" sz="2400" i="1" dirty="0"/>
            </a:br>
            <a:br>
              <a:rPr lang="es-ES_tradnl" altLang="es-ES" sz="2500" dirty="0"/>
            </a:br>
            <a:br>
              <a:rPr lang="es-ES_tradnl" altLang="es-ES" sz="1700" i="1" dirty="0"/>
            </a:br>
            <a:endParaRPr lang="es-ES_tradnl" altLang="es-ES" sz="25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3820B0-C924-7466-A621-4870966DE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8070850" cy="928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_tradnl" altLang="es-ES" sz="35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_tradnl" altLang="es-ES" sz="35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_tradnl" altLang="es-ES" sz="35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_tradnl" altLang="es-ES" sz="35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_tradnl" altLang="es-ES" sz="22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ES" sz="220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10B384A5-5A0A-A367-7B69-64D259FA9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12788"/>
            <a:ext cx="1433513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2D4990-4C6A-44F2-3665-4EE9365DA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9888" y="444500"/>
            <a:ext cx="8229600" cy="1371600"/>
          </a:xfrm>
        </p:spPr>
        <p:txBody>
          <a:bodyPr/>
          <a:lstStyle/>
          <a:p>
            <a:br>
              <a:rPr lang="es-ES" altLang="es-ES" sz="3200" b="1"/>
            </a:br>
            <a:r>
              <a:rPr lang="es-ES" altLang="es-ES" sz="2400" b="1"/>
              <a:t>Visión General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E576CCC-71BD-DFB4-388B-1607716A8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968875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altLang="es-ES" sz="1400" dirty="0"/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es-ES" sz="14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OBJETIVO: </a:t>
            </a:r>
            <a:r>
              <a:rPr lang="es-ES" sz="1400" dirty="0">
                <a:cs typeface="Times New Roman" panose="02020603050405020304" pitchFamily="18" charset="0"/>
              </a:rPr>
              <a:t>Promover la digitalización del punto de venta, mediante una serie de palancas</a:t>
            </a:r>
            <a:r>
              <a:rPr lang="es-ES" sz="1400" dirty="0"/>
              <a:t>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marL="914400" lvl="1" indent="-457200" algn="just">
              <a:buFont typeface="+mj-lt"/>
              <a:buAutoNum type="arabicPeriod"/>
              <a:defRPr/>
            </a:pPr>
            <a:r>
              <a:rPr lang="es-ES" sz="1400" dirty="0"/>
              <a:t>La voluntad de los puntos de venta y distribuidores de articular un intercambio de datos electrónicos entre las partes de forma fiable, reglamentada por un </a:t>
            </a:r>
            <a:r>
              <a:rPr lang="es-ES" sz="1400" b="1" u="sng" dirty="0"/>
              <a:t>contrato de integración DBS/PUNTO DE VENTA</a:t>
            </a:r>
            <a:r>
              <a:rPr lang="es-ES" sz="1400" dirty="0"/>
              <a:t>.</a:t>
            </a:r>
          </a:p>
          <a:p>
            <a:pPr marL="914400" lvl="1" indent="-457200" algn="just">
              <a:buFont typeface="+mj-lt"/>
              <a:buAutoNum type="arabicPeriod"/>
              <a:defRPr/>
            </a:pPr>
            <a:endParaRPr lang="es-ES" sz="1400" dirty="0"/>
          </a:p>
          <a:p>
            <a:pPr marL="914400" lvl="1" indent="-457200" algn="just">
              <a:buFont typeface="+mj-lt"/>
              <a:buAutoNum type="arabicPeriod"/>
              <a:defRPr/>
            </a:pPr>
            <a:r>
              <a:rPr lang="es-ES" sz="1400" dirty="0"/>
              <a:t>La existencia de </a:t>
            </a:r>
            <a:r>
              <a:rPr lang="es-ES" sz="1400" b="1" u="sng" dirty="0"/>
              <a:t>software de TPV con CERTIFICADO FANDE </a:t>
            </a:r>
            <a:r>
              <a:rPr lang="es-ES" sz="1400" dirty="0"/>
              <a:t>que permita a los puntos de venta contratar/adquirir esa herramienta que permita ejecutar el contrato de integración DBS/PUNTO DE VENTA</a:t>
            </a:r>
            <a:r>
              <a:rPr lang="es-ES" sz="1400" dirty="0">
                <a:solidFill>
                  <a:srgbClr val="FF0000"/>
                </a:solidFill>
              </a:rPr>
              <a:t>.</a:t>
            </a:r>
          </a:p>
          <a:p>
            <a:pPr marL="914400" lvl="1" indent="-457200" algn="just">
              <a:buFont typeface="+mj-lt"/>
              <a:buAutoNum type="arabicPeriod"/>
              <a:defRPr/>
            </a:pPr>
            <a:endParaRPr lang="es-ES" sz="1400" dirty="0"/>
          </a:p>
          <a:p>
            <a:pPr marL="914400" lvl="1" indent="-457200" algn="just">
              <a:buFont typeface="+mj-lt"/>
              <a:buAutoNum type="arabicPeriod"/>
              <a:defRPr/>
            </a:pPr>
            <a:r>
              <a:rPr lang="es-ES" sz="1400" dirty="0"/>
              <a:t>Las </a:t>
            </a:r>
            <a:r>
              <a:rPr lang="es-ES" sz="1400" b="1" u="sng" dirty="0"/>
              <a:t>ayudas económicas</a:t>
            </a:r>
            <a:r>
              <a:rPr lang="es-ES" sz="1400" b="1" dirty="0"/>
              <a:t> </a:t>
            </a:r>
            <a:r>
              <a:rPr lang="es-ES" sz="1400" dirty="0"/>
              <a:t>de los organismos gubernamentales oportunos tanto a los PUNTOS DE VENTA (para adquirir el software TPV) y DISTRIBUIDORES (para integrarse con los </a:t>
            </a:r>
            <a:r>
              <a:rPr lang="es-ES" sz="1400" dirty="0" err="1"/>
              <a:t>TPVs</a:t>
            </a:r>
            <a:r>
              <a:rPr lang="es-ES" sz="1400" dirty="0"/>
              <a:t>) como el </a:t>
            </a:r>
            <a:r>
              <a:rPr lang="es-ES" sz="1400" b="1" u="sng" dirty="0"/>
              <a:t>KIT DIGITAL.</a:t>
            </a:r>
          </a:p>
          <a:p>
            <a:pPr marL="914400" lvl="1" indent="-457200" algn="just">
              <a:buFont typeface="+mj-lt"/>
              <a:buAutoNum type="arabicPeriod"/>
              <a:defRPr/>
            </a:pPr>
            <a:endParaRPr lang="es-ES" sz="1400" dirty="0"/>
          </a:p>
          <a:p>
            <a:pPr marL="514350" indent="-457200" algn="just">
              <a:defRPr/>
            </a:pPr>
            <a:r>
              <a:rPr lang="es-ES" sz="1400" b="1" u="sng" dirty="0"/>
              <a:t>BENEFICIOS: </a:t>
            </a:r>
            <a:r>
              <a:rPr lang="es-ES" sz="1400" dirty="0"/>
              <a:t>Reducir los costes de gestión del día a día del sector de cara a mejorar su sostenibilidad.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altLang="es-ES" sz="1400" i="1" dirty="0"/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690A13DF-9C31-9DEB-F11F-7B9ADE6B0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805AB86E-7A45-7844-6D85-E012E3ECD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966913"/>
            <a:ext cx="6156325" cy="936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altLang="es-ES" ker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s-ES" sz="2400" i="1" ker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altLang="es-ES" sz="2800" kern="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6607888-E2C7-27D8-BBE2-758701F85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9888" y="260350"/>
            <a:ext cx="8229600" cy="1371600"/>
          </a:xfrm>
        </p:spPr>
        <p:txBody>
          <a:bodyPr/>
          <a:lstStyle/>
          <a:p>
            <a:br>
              <a:rPr lang="es-ES" altLang="es-ES" sz="3200" b="1"/>
            </a:br>
            <a:r>
              <a:rPr lang="es-ES" altLang="es-ES" sz="2400" b="1"/>
              <a:t>Contrato de Integración DBS/PUNTO DE VENTA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8F76AA6-63E3-9EF4-0999-B841F8AF3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97050"/>
            <a:ext cx="8229600" cy="4543425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ES" sz="1400" dirty="0"/>
              <a:t>El contrato de integración DBS/PUNTO DE VENTA debe asegurar: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Que el DBS va a enviar las altas de todos sus productos y los albaranes emitidos de forma electrónica por alguno de los formatos FANDE aprobados a su software de TPV “SOFTWARE CERTIFICADO FANDE”.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Que el PUNTO DE VENTA va a enviar los pedidos, reclamaciones y devoluciones a distribuidor cuando corresponda y las ventas de producto a sondear con frecuencia de varias veces al día por alguno de los formatos FANDE aprobados desde su software de TPV “SOFTWARE CERTIFICADO FANDE”.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Que en caso de incumplimiento de alguno de los puntos por una de las partes, la otra parte deja de tener la obligación de mantener su envío.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8B18674A-D2BD-9ABE-1A9B-6D6533D9A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227D75D-A7CE-76BD-D81B-81C04458C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9888" y="444500"/>
            <a:ext cx="8229600" cy="1371600"/>
          </a:xfrm>
        </p:spPr>
        <p:txBody>
          <a:bodyPr/>
          <a:lstStyle/>
          <a:p>
            <a:br>
              <a:rPr lang="es-ES" altLang="es-ES" sz="3200" b="1"/>
            </a:br>
            <a:r>
              <a:rPr lang="es-ES" altLang="es-ES" sz="2400" b="1"/>
              <a:t>Software de Punto de Venta con certificado FANDE</a:t>
            </a:r>
            <a:br>
              <a:rPr lang="es-ES" altLang="es-ES" sz="2400"/>
            </a:br>
            <a:endParaRPr lang="es-ES" altLang="es-ES" sz="2400" b="1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D7F7B5B-20B5-55E8-F7C0-4C603935E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ES" sz="1400" dirty="0"/>
              <a:t>El certificado FANDE asegura a un punto de venta que su software: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Puede </a:t>
            </a:r>
            <a:r>
              <a:rPr lang="es-ES" sz="1400" b="1" u="sng" dirty="0"/>
              <a:t>recibir</a:t>
            </a:r>
            <a:r>
              <a:rPr lang="es-ES" sz="1400" dirty="0"/>
              <a:t> y procesar ficheros FANDITE: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el alta de productos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los albaranes de entrega,  complementarios, reclamaciones atendidas y devoluciones abonadas.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las facturas.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Puede </a:t>
            </a:r>
            <a:r>
              <a:rPr lang="es-ES" sz="1400" b="1" u="sng" dirty="0"/>
              <a:t>enviar</a:t>
            </a:r>
            <a:r>
              <a:rPr lang="es-ES" sz="1400" dirty="0"/>
              <a:t> ficheros FANDITE: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realizar pedidos.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realizar reclamaciones.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informar de las ventas de forma periódica (varias veces al día de forma automática).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Para las devoluciones realizadas al distribuidor.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Cumple la normativa de Hacienda para </a:t>
            </a:r>
            <a:r>
              <a:rPr lang="es-ES" sz="1400" dirty="0" err="1"/>
              <a:t>TPVs</a:t>
            </a:r>
            <a:r>
              <a:rPr lang="es-ES" sz="1400" dirty="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altLang="es-ES" sz="1800" i="1" dirty="0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9C957F9B-B68A-67F3-C55F-35AC313C8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EAD1BE9-B49E-0DC0-96D8-D90E93FDC6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9888" y="444500"/>
            <a:ext cx="8229600" cy="1371600"/>
          </a:xfrm>
        </p:spPr>
        <p:txBody>
          <a:bodyPr/>
          <a:lstStyle/>
          <a:p>
            <a:br>
              <a:rPr lang="es-ES" altLang="es-ES" sz="3200" b="1"/>
            </a:br>
            <a:r>
              <a:rPr lang="es-ES" altLang="es-ES" sz="2400" b="1"/>
              <a:t>Software de Punto de Venta con certificado FANDE</a:t>
            </a:r>
            <a:br>
              <a:rPr lang="es-ES" altLang="es-ES" sz="2400"/>
            </a:br>
            <a:endParaRPr lang="es-ES" altLang="es-ES" sz="2400" b="1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5ADB302-98AE-CFBC-5BD2-91B7757C2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579296" cy="5040313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ES" sz="1400" dirty="0"/>
              <a:t>¿Qué formatos de ficheros serán necesarios para la certificación? Se podrán utilizar tantos los formatos FANDITE(texto plano) / FANDEXML (XML) para envío por fichero, como el formato JSON para intercambio por </a:t>
            </a:r>
            <a:r>
              <a:rPr lang="es-ES" sz="1400" dirty="0" err="1"/>
              <a:t>webservice</a:t>
            </a:r>
            <a:r>
              <a:rPr lang="es-ES" sz="1400" dirty="0"/>
              <a:t> (API REST). Los distribuidores y puntos de venta podrán elegir el que usa como más conveniente en cada caso.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Recepción del punto de venta de información generada por el distribuidor: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Alta de productos</a:t>
            </a:r>
            <a:r>
              <a:rPr lang="es-ES" sz="1400" dirty="0"/>
              <a:t>: AMOPUB (FANDITE) / DISTRIBUCION (FANDEXML) / PUBLICACIONES (JSON)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Albaranes realizados por el distribuidor: </a:t>
            </a:r>
            <a:r>
              <a:rPr lang="es-ES" sz="1400" dirty="0"/>
              <a:t>ALBENP (FANDITE) / ALBARAN (FANDEXML) / ALBARAN (JSON)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Facturas: </a:t>
            </a:r>
            <a:r>
              <a:rPr lang="es-ES" sz="1400" dirty="0"/>
              <a:t>FACTUR (FANDITE) / FACTURA (FANDEXML)  / FACTURA (JSON)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Envío por parte del punto de venta al distribuidor: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Pedidos: </a:t>
            </a:r>
            <a:r>
              <a:rPr lang="es-ES" sz="1400" dirty="0"/>
              <a:t>PEDREP (FANDITE) / PEDIDOSRECLAMACIONES (FANDEXML) / PEDIDO </a:t>
            </a:r>
            <a:r>
              <a:rPr lang="es-ES" sz="1400"/>
              <a:t>(JSON)</a:t>
            </a:r>
            <a:endParaRPr lang="es-ES" sz="1400" dirty="0"/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Reclamaciones: </a:t>
            </a:r>
            <a:r>
              <a:rPr lang="es-ES" sz="1400" dirty="0"/>
              <a:t>DIFERE (FANDITE) / PEDIDOSRECLAMACIONES (FANDEXML) / INCIDENCIAS (JSON)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Ventas: </a:t>
            </a:r>
            <a:r>
              <a:rPr lang="es-ES" sz="1400" dirty="0"/>
              <a:t>SONDEOS (FANDITE) / VENTAS (FANDEXML) / VENTAUNIDAD (JSON)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/>
              <a:t>Informar devolución: </a:t>
            </a:r>
            <a:r>
              <a:rPr lang="es-ES" sz="1400" dirty="0"/>
              <a:t>ALBENP (FANDITE) / ALBARAN (FANDEXML)  / DEVOLUCION (JSON)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altLang="es-ES" sz="1800" i="1" dirty="0"/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036593EA-C8EA-5490-BF82-3A6F89B24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EAD1BE9-B49E-0DC0-96D8-D90E93FDC6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9888" y="444500"/>
            <a:ext cx="8229600" cy="1371600"/>
          </a:xfrm>
        </p:spPr>
        <p:txBody>
          <a:bodyPr/>
          <a:lstStyle/>
          <a:p>
            <a:br>
              <a:rPr lang="es-ES" altLang="es-ES" sz="3200" b="1"/>
            </a:br>
            <a:r>
              <a:rPr lang="es-ES" altLang="es-ES" sz="2400" b="1"/>
              <a:t>Software de Punto de Venta con certificado FANDE</a:t>
            </a:r>
            <a:br>
              <a:rPr lang="es-ES" altLang="es-ES" sz="2400"/>
            </a:br>
            <a:endParaRPr lang="es-ES" altLang="es-ES" sz="2400" b="1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5ADB302-98AE-CFBC-5BD2-91B7757C2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ES" sz="1400" dirty="0"/>
              <a:t>¿Cómo se realiza la certificación?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s-ES" sz="1400" dirty="0"/>
          </a:p>
          <a:p>
            <a:pPr algn="just">
              <a:buFontTx/>
              <a:buChar char="-"/>
              <a:defRPr/>
            </a:pPr>
            <a:r>
              <a:rPr lang="es-ES" sz="1400" dirty="0"/>
              <a:t>El fabricante de software solicitará a FANDE su certificación a través de la cuenta de correo </a:t>
            </a:r>
            <a:r>
              <a:rPr lang="es-ES" sz="1400" b="1" u="sng" dirty="0"/>
              <a:t>consultas.fandite@fande.es.</a:t>
            </a:r>
          </a:p>
          <a:p>
            <a:pPr algn="just">
              <a:buFontTx/>
              <a:buChar char="-"/>
              <a:defRPr/>
            </a:pPr>
            <a:r>
              <a:rPr lang="es-ES" sz="1400" dirty="0"/>
              <a:t>Para ello se realizará las pruebas oportunas con al menos dos grandes distribuidores para ayudar a que el software esté lo más homologado posible.</a:t>
            </a:r>
          </a:p>
          <a:p>
            <a:pPr algn="just">
              <a:buFontTx/>
              <a:buChar char="-"/>
              <a:defRPr/>
            </a:pPr>
            <a:r>
              <a:rPr lang="es-ES" sz="1400" dirty="0"/>
              <a:t>En esas pruebas:</a:t>
            </a:r>
          </a:p>
          <a:p>
            <a:pPr lvl="1" algn="just">
              <a:buFontTx/>
              <a:buChar char="-"/>
              <a:defRPr/>
            </a:pPr>
            <a:r>
              <a:rPr lang="es-ES" sz="1400" dirty="0">
                <a:ea typeface="+mn-ea"/>
                <a:cs typeface="+mn-cs"/>
              </a:rPr>
              <a:t>El software generará varios ficheros de prueba de envío para que se carguen en los sistemas de los distribuidores para asegurar que los distribuidores pueden recibirlos de forma correcta.</a:t>
            </a:r>
          </a:p>
          <a:p>
            <a:pPr lvl="1" algn="just">
              <a:buFontTx/>
              <a:buChar char="-"/>
              <a:defRPr/>
            </a:pPr>
            <a:r>
              <a:rPr lang="es-ES" sz="1400" dirty="0">
                <a:ea typeface="+mn-ea"/>
                <a:cs typeface="+mn-cs"/>
              </a:rPr>
              <a:t>El software cargará varios ficheros de prueba de recepción enviados por los distribuidores y se mostrarán los resultados de la carga, asegurando los distribuidores que los datos cargados son correctos.</a:t>
            </a:r>
          </a:p>
          <a:p>
            <a:pPr algn="just">
              <a:buFontTx/>
              <a:buChar char="-"/>
              <a:defRPr/>
            </a:pPr>
            <a:r>
              <a:rPr lang="es-ES" sz="1400" dirty="0"/>
              <a:t>Una vez realizadas las pruebas se certificará el software, dándose desde FANDE la máxima difusión hacia las asociaciones de punto de venta.</a:t>
            </a:r>
            <a:endParaRPr lang="es-ES" sz="1400" dirty="0">
              <a:ea typeface="+mn-ea"/>
              <a:cs typeface="+mn-cs"/>
            </a:endParaRPr>
          </a:p>
          <a:p>
            <a:pPr lvl="1" algn="just">
              <a:buFontTx/>
              <a:buChar char="-"/>
              <a:defRPr/>
            </a:pPr>
            <a:endParaRPr lang="es-ES" sz="1000" dirty="0"/>
          </a:p>
          <a:p>
            <a:pPr lvl="1" algn="just">
              <a:buFontTx/>
              <a:buChar char="-"/>
              <a:defRPr/>
            </a:pPr>
            <a:endParaRPr lang="es-ES" sz="1000" dirty="0"/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sz="1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altLang="es-ES" sz="1800" i="1" dirty="0"/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036593EA-C8EA-5490-BF82-3A6F89B24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5906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íxel">
  <a:themeElements>
    <a:clrScheme name="Pí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í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2301</TotalTime>
  <Words>793</Words>
  <Application>Microsoft Office PowerPoint</Application>
  <PresentationFormat>Presentación en pantalla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Wingdings</vt:lpstr>
      <vt:lpstr>Píxel</vt:lpstr>
      <vt:lpstr>            Proyecto para el intercambio de información comercial normalizada con los puntos de venta de publicaciones periódicas     12 de Julio de 2022          </vt:lpstr>
      <vt:lpstr> Visión General</vt:lpstr>
      <vt:lpstr> Contrato de Integración DBS/PUNTO DE VENTA</vt:lpstr>
      <vt:lpstr> Software de Punto de Venta con certificado FANDE </vt:lpstr>
      <vt:lpstr> Software de Punto de Venta con certificado FANDE </vt:lpstr>
      <vt:lpstr> Software de Punto de Venta con certificado FANDE </vt:lpstr>
    </vt:vector>
  </TitlesOfParts>
  <Company>Uso 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“Colaboración entre editores, distribuidores y libreros: Oportunidades de mejora y experiencia en países europeos”  20º Congreso Nacional de Libreros Alcalá de Henares, 8 de Marzo de 2007   José Manuel Anta Secretario Técnico de FANDE www.fande.es</dc:title>
  <dc:creator>Jose Manuel Anta</dc:creator>
  <cp:lastModifiedBy>Miguel Angel MOVELLAN RATERO</cp:lastModifiedBy>
  <cp:revision>208</cp:revision>
  <dcterms:created xsi:type="dcterms:W3CDTF">2007-02-21T14:26:03Z</dcterms:created>
  <dcterms:modified xsi:type="dcterms:W3CDTF">2022-07-11T17:10:16Z</dcterms:modified>
</cp:coreProperties>
</file>